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4686"/>
  </p:normalViewPr>
  <p:slideViewPr>
    <p:cSldViewPr snapToGrid="0" snapToObjects="1">
      <p:cViewPr varScale="1">
        <p:scale>
          <a:sx n="88" d="100"/>
          <a:sy n="88" d="100"/>
        </p:scale>
        <p:origin x="1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me introduce you to some members of this phylum.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bacterium forming yellow colonies is Leeuwenhoekiella blandensis  and the orange one is Polaribacter dokdonensis. Many of the Bacteroidetes have quite striking colours, due to different carotenoids. 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as you see from the electron microscopy images these bacteria form long rods or even filaments.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why then should we care about members of the Bacteroidetes phylum except for their nice colours?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don’t know who do what, or how they do it!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11200"/>
            <a:ext cx="4605338" cy="345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Found in most animal and human pathogens.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Marine Gamma-proteobugs: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Photobacterium SKA34 the one with the toxin islands, Marinomonas MED121 (x2), Oceanobacer RED65, Vibrio MED222, Reinekea MED297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Marine Alpha-proteobugs: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MED193 Roseobacter, Roseovarius 217, Oceanicola batsensis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Rubrik och lodrät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Lodrät rubrik och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3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ubrikbil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3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vsnittsrubri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35000"/>
              <a:buNone/>
              <a:defRPr sz="40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Jämförels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4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8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4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8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Endast rubri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nehåll med bild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70000"/>
              <a:buNone/>
              <a:defRPr sz="20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3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ubrikbild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ed bild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70000"/>
              <a:buNone/>
              <a:defRPr sz="20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3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1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  <a:defRPr sz="9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Rubrik och lodrät 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3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Lodrät rubrik och 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3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Endast rubri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vsnittsrubri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350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Jämförels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nehåll med bild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700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ed bild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700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100000" sy="100000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100000" sy="100000" flip="none" algn="tl"/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ct val="31818"/>
              <a:buNone/>
              <a:defRPr sz="44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3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–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»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  <a:defRPr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58333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‹N°›</a:t>
            </a:fld>
            <a:endParaRPr lang="en-US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381000" y="304800"/>
            <a:ext cx="8610600" cy="954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Mikrobiell oceanografi – eller, varför i all världen ska jag bry mig om celler och deras biologi?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5029200" y="5970588"/>
            <a:ext cx="2667000" cy="430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02"/>
              </a:buClr>
              <a:buSzPct val="1000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C102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Jarone Pinhassi</a:t>
            </a:r>
          </a:p>
        </p:txBody>
      </p:sp>
      <p:pic>
        <p:nvPicPr>
          <p:cNvPr id="166" name="Shape 166" descr="M134col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524000"/>
            <a:ext cx="3572447" cy="164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M152col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0600" y="4148138"/>
            <a:ext cx="3276600" cy="117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MED217SE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0600" y="1524000"/>
            <a:ext cx="3268409" cy="24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MED134SEM_ISM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" y="3295650"/>
            <a:ext cx="3581400" cy="202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Lnu_Wordmark+Symbol_Ecology_Eng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5638800"/>
            <a:ext cx="4005983" cy="9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Schematic model of the oligotrophy‐copiotrophy life strategy continuum </a:t>
            </a:r>
            <a:b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4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 flipH="1">
            <a:off x="1981675" y="3921153"/>
            <a:ext cx="5355520" cy="630212"/>
          </a:xfrm>
          <a:prstGeom prst="rtTriangle">
            <a:avLst/>
          </a:prstGeom>
          <a:gradFill>
            <a:gsLst>
              <a:gs pos="0">
                <a:srgbClr val="FFF223">
                  <a:alpha val="60784"/>
                </a:srgbClr>
              </a:gs>
              <a:gs pos="61000">
                <a:srgbClr val="FFFFFF"/>
              </a:gs>
              <a:gs pos="100000">
                <a:srgbClr val="FFFFFF"/>
              </a:gs>
            </a:gsLst>
            <a:lin ang="2142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6020847" y="4736083"/>
            <a:ext cx="1351837" cy="3693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Copiotrophy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891404" y="4736083"/>
            <a:ext cx="1300223" cy="3693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Oligotrophy</a:t>
            </a:r>
          </a:p>
        </p:txBody>
      </p:sp>
      <p:sp>
        <p:nvSpPr>
          <p:cNvPr id="258" name="Shape 258"/>
          <p:cNvSpPr txBox="1"/>
          <p:nvPr/>
        </p:nvSpPr>
        <p:spPr>
          <a:xfrm rot="-2700154">
            <a:off x="1563630" y="2882906"/>
            <a:ext cx="2573453" cy="277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Cand.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Pelagibacter ubique HTCC1002</a:t>
            </a:r>
          </a:p>
        </p:txBody>
      </p:sp>
      <p:sp>
        <p:nvSpPr>
          <p:cNvPr id="259" name="Shape 259"/>
          <p:cNvSpPr txBox="1"/>
          <p:nvPr/>
        </p:nvSpPr>
        <p:spPr>
          <a:xfrm rot="-2700154">
            <a:off x="3206692" y="2951169"/>
            <a:ext cx="2570278" cy="2762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Roseobacter denitrificans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OCh114</a:t>
            </a:r>
          </a:p>
        </p:txBody>
      </p:sp>
      <p:sp>
        <p:nvSpPr>
          <p:cNvPr id="260" name="Shape 260"/>
          <p:cNvSpPr txBox="1"/>
          <p:nvPr/>
        </p:nvSpPr>
        <p:spPr>
          <a:xfrm rot="-2722113">
            <a:off x="2028879" y="2928931"/>
            <a:ext cx="2427181" cy="277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Prochlorococcus marinus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MIT9303</a:t>
            </a:r>
          </a:p>
        </p:txBody>
      </p:sp>
      <p:sp>
        <p:nvSpPr>
          <p:cNvPr id="261" name="Shape 261"/>
          <p:cNvSpPr txBox="1"/>
          <p:nvPr/>
        </p:nvSpPr>
        <p:spPr>
          <a:xfrm rot="-2700154">
            <a:off x="6648413" y="3279781"/>
            <a:ext cx="1659012" cy="277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Vibrio fischeri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ES114</a:t>
            </a:r>
          </a:p>
        </p:txBody>
      </p:sp>
      <p:sp>
        <p:nvSpPr>
          <p:cNvPr id="262" name="Shape 262"/>
          <p:cNvSpPr txBox="1"/>
          <p:nvPr/>
        </p:nvSpPr>
        <p:spPr>
          <a:xfrm rot="-2700154">
            <a:off x="4940258" y="3138494"/>
            <a:ext cx="1917787" cy="2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Ruegeria pomeroyi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DSS-3</a:t>
            </a:r>
          </a:p>
        </p:txBody>
      </p:sp>
      <p:sp>
        <p:nvSpPr>
          <p:cNvPr id="263" name="Shape 263"/>
          <p:cNvSpPr/>
          <p:nvPr/>
        </p:nvSpPr>
        <p:spPr>
          <a:xfrm rot="-2700154">
            <a:off x="6165260" y="2926215"/>
            <a:ext cx="2385069" cy="276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Flavobacterium johnsoniae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UW101</a:t>
            </a:r>
          </a:p>
        </p:txBody>
      </p:sp>
      <p:sp>
        <p:nvSpPr>
          <p:cNvPr id="264" name="Shape 264"/>
          <p:cNvSpPr txBox="1"/>
          <p:nvPr/>
        </p:nvSpPr>
        <p:spPr>
          <a:xfrm rot="-2700154">
            <a:off x="3806782" y="3081344"/>
            <a:ext cx="1928900" cy="2762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Synechococcus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</a:t>
            </a: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WH7803</a:t>
            </a:r>
          </a:p>
        </p:txBody>
      </p:sp>
      <p:sp>
        <p:nvSpPr>
          <p:cNvPr id="265" name="Shape 265"/>
          <p:cNvSpPr txBox="1"/>
          <p:nvPr/>
        </p:nvSpPr>
        <p:spPr>
          <a:xfrm rot="-2700154">
            <a:off x="4000452" y="3154369"/>
            <a:ext cx="2152747" cy="2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Nitrosomonas europaea</a:t>
            </a:r>
          </a:p>
        </p:txBody>
      </p:sp>
      <p:sp>
        <p:nvSpPr>
          <p:cNvPr id="266" name="Shape 266"/>
          <p:cNvSpPr/>
          <p:nvPr/>
        </p:nvSpPr>
        <p:spPr>
          <a:xfrm rot="-2700154">
            <a:off x="5343787" y="2952527"/>
            <a:ext cx="2301281" cy="276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Pseudoalteromonas atlantica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T6c</a:t>
            </a: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  <p:sp>
        <p:nvSpPr>
          <p:cNvPr id="267" name="Shape 267"/>
          <p:cNvSpPr/>
          <p:nvPr/>
        </p:nvSpPr>
        <p:spPr>
          <a:xfrm rot="-2700154">
            <a:off x="5655128" y="3015186"/>
            <a:ext cx="2437340" cy="276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Shewanella denitrificans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OS217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934327" y="3374803"/>
            <a:ext cx="763350" cy="3385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SAR 11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710825" y="3374803"/>
            <a:ext cx="682709" cy="3385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Vibrio</a:t>
            </a:r>
          </a:p>
        </p:txBody>
      </p:sp>
      <p:sp>
        <p:nvSpPr>
          <p:cNvPr id="270" name="Shape 270"/>
          <p:cNvSpPr txBox="1"/>
          <p:nvPr/>
        </p:nvSpPr>
        <p:spPr>
          <a:xfrm rot="-2769574">
            <a:off x="2919459" y="3016245"/>
            <a:ext cx="2163670" cy="2778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Dinoroseobacter shibae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DFL12</a:t>
            </a:r>
          </a:p>
        </p:txBody>
      </p:sp>
      <p:sp>
        <p:nvSpPr>
          <p:cNvPr id="271" name="Shape 271"/>
          <p:cNvSpPr txBox="1"/>
          <p:nvPr/>
        </p:nvSpPr>
        <p:spPr>
          <a:xfrm rot="-2700154">
            <a:off x="4410027" y="3152781"/>
            <a:ext cx="2176561" cy="2762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Polaribacter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sp. MED152</a:t>
            </a:r>
          </a:p>
        </p:txBody>
      </p:sp>
      <p:sp>
        <p:nvSpPr>
          <p:cNvPr id="272" name="Shape 272"/>
          <p:cNvSpPr txBox="1"/>
          <p:nvPr/>
        </p:nvSpPr>
        <p:spPr>
          <a:xfrm rot="-2722113">
            <a:off x="2223351" y="3077363"/>
            <a:ext cx="2570050" cy="2762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Nitrosompumilus maritimus </a:t>
            </a:r>
          </a:p>
        </p:txBody>
      </p:sp>
      <p:sp>
        <p:nvSpPr>
          <p:cNvPr id="273" name="Shape 273"/>
          <p:cNvSpPr/>
          <p:nvPr/>
        </p:nvSpPr>
        <p:spPr>
          <a:xfrm>
            <a:off x="1981160" y="3921332"/>
            <a:ext cx="5355520" cy="630212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rgbClr val="FFFFF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l="11641" r="30466"/>
          <a:stretch/>
        </p:blipFill>
        <p:spPr>
          <a:xfrm>
            <a:off x="7615769" y="3824769"/>
            <a:ext cx="775172" cy="90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 descr="114-2.tif"/>
          <p:cNvPicPr preferRelativeResize="0"/>
          <p:nvPr/>
        </p:nvPicPr>
        <p:blipFill rotWithShape="1">
          <a:blip r:embed="rId4">
            <a:alphaModFix/>
          </a:blip>
          <a:srcRect t="4813" r="43137" b="7659"/>
          <a:stretch/>
        </p:blipFill>
        <p:spPr>
          <a:xfrm>
            <a:off x="927100" y="3824769"/>
            <a:ext cx="771757" cy="892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927101" y="5454224"/>
            <a:ext cx="7965380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Distribution considers slow growth, cell size, genome size, rRNA gene copies, treansporters, transcriptional regulators, metabolic versatility etc.</a:t>
            </a:r>
          </a:p>
        </p:txBody>
      </p:sp>
      <p:sp>
        <p:nvSpPr>
          <p:cNvPr id="277" name="Shape 277"/>
          <p:cNvSpPr/>
          <p:nvPr/>
        </p:nvSpPr>
        <p:spPr>
          <a:xfrm>
            <a:off x="3599407" y="6174305"/>
            <a:ext cx="401636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Lauro et al. 2009. Proc. Natl. Acad. Sci. USA, 2009.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106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(37): p. 15527-15533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498600" y="188913"/>
            <a:ext cx="6577013" cy="755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Topics studied using marine model bacteria </a:t>
            </a:r>
            <a:b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88" y="728663"/>
            <a:ext cx="7864773" cy="523488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4076700" y="6167438"/>
            <a:ext cx="2420938" cy="2778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courtesy of Carina Bunse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3276600"/>
            <a:ext cx="2660777" cy="219233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1676400"/>
            <a:ext cx="2667000" cy="18728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4000" y="3276600"/>
            <a:ext cx="2719388" cy="14810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293" name="Shape 293"/>
          <p:cNvSpPr txBox="1"/>
          <p:nvPr/>
        </p:nvSpPr>
        <p:spPr>
          <a:xfrm>
            <a:off x="2514600" y="381000"/>
            <a:ext cx="4375150" cy="52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…och många olika former.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295400" y="5807075"/>
            <a:ext cx="5402263" cy="461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ct val="100000"/>
              <a:buFont typeface="Arial"/>
              <a:buNone/>
            </a:pPr>
            <a:r>
              <a:rPr lang="en-US" sz="2400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Bakterier sedda genom ljusmikroskop.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4800" y="1371600"/>
            <a:ext cx="2359956" cy="2057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37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1371600" y="560388"/>
            <a:ext cx="7091363" cy="5794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ct val="100000"/>
              <a:buFont typeface="Arial"/>
              <a:buNone/>
            </a:pPr>
            <a:r>
              <a:rPr lang="en-US" sz="3200" b="1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VIRUS OCH BAKTERIER I HAVET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228600" y="808038"/>
            <a:ext cx="8915400" cy="496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Mikroorganismer är anpassade till alla tänkbara (</a:t>
            </a:r>
            <a:r>
              <a:rPr lang="en-US" sz="3200">
                <a:solidFill>
                  <a:srgbClr val="0022F3"/>
                </a:solidFill>
                <a:latin typeface="Arial"/>
                <a:ea typeface="Arial"/>
                <a:cs typeface="Arial"/>
                <a:sym typeface="Arial"/>
              </a:rPr>
              <a:t>och otänkbara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!) levnadsmiljöer på Jorden. </a:t>
            </a:r>
          </a:p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Denna </a:t>
            </a:r>
            <a:r>
              <a:rPr lang="en-US" sz="3200">
                <a:solidFill>
                  <a:srgbClr val="0022F3"/>
                </a:solidFill>
                <a:latin typeface="Arial"/>
                <a:ea typeface="Arial"/>
                <a:cs typeface="Arial"/>
                <a:sym typeface="Arial"/>
              </a:rPr>
              <a:t>biologiska mångfald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är förutsättningen för att vi idag kan erhålla </a:t>
            </a:r>
            <a:r>
              <a:rPr lang="en-US" sz="3200">
                <a:solidFill>
                  <a:srgbClr val="0022F3"/>
                </a:solidFill>
                <a:latin typeface="Arial"/>
                <a:ea typeface="Arial"/>
                <a:cs typeface="Arial"/>
                <a:sym typeface="Arial"/>
              </a:rPr>
              <a:t>nyttiga produkter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från dessa varelser:</a:t>
            </a:r>
          </a:p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Etanol, vätgas, metan, </a:t>
            </a:r>
            <a:r>
              <a:rPr lang="en-US" sz="3200">
                <a:solidFill>
                  <a:srgbClr val="0022F3"/>
                </a:solidFill>
                <a:latin typeface="Arial"/>
                <a:ea typeface="Arial"/>
                <a:cs typeface="Arial"/>
                <a:sym typeface="Arial"/>
              </a:rPr>
              <a:t>enzymer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200">
                <a:solidFill>
                  <a:srgbClr val="0022F3"/>
                </a:solidFill>
                <a:latin typeface="Arial"/>
                <a:ea typeface="Arial"/>
                <a:cs typeface="Arial"/>
                <a:sym typeface="Arial"/>
              </a:rPr>
              <a:t>antibiotika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ost, yoghurt, öl, etcetera…</a:t>
            </a:r>
          </a:p>
        </p:txBody>
      </p:sp>
      <p:sp>
        <p:nvSpPr>
          <p:cNvPr id="309" name="Shape 309" descr="Brevpapper"/>
          <p:cNvSpPr txBox="1"/>
          <p:nvPr/>
        </p:nvSpPr>
        <p:spPr>
          <a:xfrm>
            <a:off x="-152400" y="-20638"/>
            <a:ext cx="9372600" cy="7108826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Aquifex aeolicus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(Bacteria),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Archaeoglobus fulgidus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Aerop-yrum pernix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Methanothermobacter thermautotrophicus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Methanococcus jannaschii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Pyrococcus horikoshii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Sulfolobus solfataricus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Thermoplasma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acidop-hilum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Thermoplasma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volcanium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Thermotoga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maritima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(Bacteria),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Pyrobaculum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aerophilum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Pyrococcus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abyssii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Pyrococcus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furiosus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thermo-philus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(Bacteria)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Aquifex aeolicus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(Bacteria),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Archaeoglobus fulgidus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Aeropyrum pernix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Methanothermobacter ther-mautotrophicus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Methanococcus jannaschii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Pyro-coccus horikoshii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Sulfolobus solfataricus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Ther-moplasma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acidophilum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Thermoplasma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volcanium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(Archa-ea),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Thermotoga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maritima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(Bacteria),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Pyrobaculum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aerophilum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(Arch-aea),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Pyrococcus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abyssii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Pyrococcus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furiosus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thermophilus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(Bacteria)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thermophilus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(Bacteria)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Aquifex aeolicus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(Bacteria),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Archaeoglobus fulgidus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Aero-pyrum pernix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Methanothermobacter thermautotrophicus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Thermotoga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maritima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(Bacteria),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Pyrobaculum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aerophilum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Sulfolobus solfataricus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(Archaea),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Thermoplasma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acidop-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304800" y="103188"/>
            <a:ext cx="7462838" cy="579437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ct val="100000"/>
              <a:buFont typeface="Arial"/>
              <a:buNone/>
            </a:pPr>
            <a:r>
              <a:rPr lang="en-US" sz="3200" b="1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Köld är inget hinder för bakterier...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075877" cy="685525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304800" y="103188"/>
            <a:ext cx="5146675" cy="5794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ct val="100000"/>
              <a:buFont typeface="Arial"/>
              <a:buNone/>
            </a:pPr>
            <a:r>
              <a:rPr lang="en-US" sz="3200" b="1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...inte heta källor heller!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52600" y="606425"/>
            <a:ext cx="7239000" cy="10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r" rtl="0"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ct val="100000"/>
              <a:buFont typeface="Arial"/>
              <a:buNone/>
            </a:pPr>
            <a:r>
              <a:rPr lang="en-US" sz="3200" b="1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En förutsättning är förmågan att kunna anpassa sig!.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275" y="209550"/>
            <a:ext cx="8578310" cy="643800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533400" y="276225"/>
            <a:ext cx="8329613" cy="8921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/>
              <a:buNone/>
            </a:pPr>
            <a:r>
              <a:rPr lang="en-US" sz="26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Det finns bakterier anpassade att växa vid temperaturer mellan -2 till +114°c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533400" y="5638800"/>
            <a:ext cx="7467600" cy="8921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ct val="100000"/>
              <a:buFont typeface="Arial"/>
              <a:buNone/>
            </a:pPr>
            <a:r>
              <a:rPr lang="en-US" sz="2600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Alltså kan de trivas från antarktis iskalla vatten till Islands heta källor 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3824288" y="5238750"/>
            <a:ext cx="1481137" cy="40005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</a:t>
            </a:r>
          </a:p>
        </p:txBody>
      </p:sp>
      <p:sp>
        <p:nvSpPr>
          <p:cNvPr id="334" name="Shape 334"/>
          <p:cNvSpPr txBox="1"/>
          <p:nvPr/>
        </p:nvSpPr>
        <p:spPr>
          <a:xfrm rot="-5400000">
            <a:off x="-711994" y="2950369"/>
            <a:ext cx="2014538" cy="40005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Tillväxthastighet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173163"/>
            <a:ext cx="7977188" cy="439561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341" name="Shape 341"/>
          <p:cNvSpPr txBox="1"/>
          <p:nvPr/>
        </p:nvSpPr>
        <p:spPr>
          <a:xfrm>
            <a:off x="3048000" y="177800"/>
            <a:ext cx="2921000" cy="58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Livets släktträd</a:t>
            </a:r>
          </a:p>
        </p:txBody>
      </p:sp>
      <p:cxnSp>
        <p:nvCxnSpPr>
          <p:cNvPr id="342" name="Shape 342"/>
          <p:cNvCxnSpPr/>
          <p:nvPr/>
        </p:nvCxnSpPr>
        <p:spPr>
          <a:xfrm flipH="1">
            <a:off x="7924800" y="868363"/>
            <a:ext cx="457200" cy="1371600"/>
          </a:xfrm>
          <a:prstGeom prst="straightConnector1">
            <a:avLst/>
          </a:prstGeom>
          <a:noFill/>
          <a:ln w="38100" cap="flat" cmpd="sng">
            <a:solidFill>
              <a:srgbClr val="A5002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43" name="Shape 343"/>
          <p:cNvSpPr txBox="1"/>
          <p:nvPr/>
        </p:nvSpPr>
        <p:spPr>
          <a:xfrm>
            <a:off x="7467600" y="411163"/>
            <a:ext cx="1430338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 är här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782638" y="5715000"/>
            <a:ext cx="7599362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Bakterier utgör en enorm bank av biologisk mångfald </a:t>
            </a:r>
          </a:p>
        </p:txBody>
      </p:sp>
      <p:sp>
        <p:nvSpPr>
          <p:cNvPr id="345" name="Shape 345"/>
          <p:cNvSpPr/>
          <p:nvPr/>
        </p:nvSpPr>
        <p:spPr>
          <a:xfrm>
            <a:off x="7162800" y="2209800"/>
            <a:ext cx="1143000" cy="1143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663" y="814388"/>
            <a:ext cx="4387693" cy="58912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352" name="Shape 352"/>
          <p:cNvSpPr txBox="1"/>
          <p:nvPr/>
        </p:nvSpPr>
        <p:spPr>
          <a:xfrm>
            <a:off x="1524000" y="152400"/>
            <a:ext cx="6172200" cy="492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När uppstod olika livsformer på Jorden?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228600" y="279400"/>
            <a:ext cx="8799513" cy="1619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Cultivating marine model bacteria to gain insights into bacterioplankton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1404938" y="5543550"/>
            <a:ext cx="6400800" cy="3984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Jarone Pinhassi</a:t>
            </a:r>
          </a:p>
        </p:txBody>
      </p:sp>
      <p:pic>
        <p:nvPicPr>
          <p:cNvPr id="178" name="Shape 178" descr="M152col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4270375"/>
            <a:ext cx="3025775" cy="108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MED134SEM_ISME"/>
          <p:cNvPicPr preferRelativeResize="0"/>
          <p:nvPr/>
        </p:nvPicPr>
        <p:blipFill rotWithShape="1">
          <a:blip r:embed="rId4">
            <a:alphaModFix/>
          </a:blip>
          <a:srcRect l="774" t="19690" r="-774" b="22289"/>
          <a:stretch/>
        </p:blipFill>
        <p:spPr>
          <a:xfrm>
            <a:off x="1257300" y="4270375"/>
            <a:ext cx="3319463" cy="10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 descr="20160803_090754.jpg"/>
          <p:cNvPicPr preferRelativeResize="0"/>
          <p:nvPr/>
        </p:nvPicPr>
        <p:blipFill rotWithShape="1">
          <a:blip r:embed="rId5">
            <a:alphaModFix/>
          </a:blip>
          <a:srcRect b="36845"/>
          <a:stretch/>
        </p:blipFill>
        <p:spPr>
          <a:xfrm>
            <a:off x="1241425" y="1706563"/>
            <a:ext cx="6456236" cy="244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42400" cy="217260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Marine microorganisms – leads toward uncovering the evolutionary history of present life forms 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701675" y="5401579"/>
            <a:ext cx="7650163" cy="1200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Arctic Ocean Archaea bridge the gap between prokaryotes and eukaryotes. </a:t>
            </a: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Spang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al. Nature 2015</a:t>
            </a:r>
          </a:p>
        </p:txBody>
      </p:sp>
      <p:pic>
        <p:nvPicPr>
          <p:cNvPr id="359" name="Shape 359" descr="archaea1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263" y="2637064"/>
            <a:ext cx="4802359" cy="242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 descr="Archaea2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938" y="2172606"/>
            <a:ext cx="3702488" cy="2888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365125" y="1133475"/>
            <a:ext cx="8355013" cy="4567238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514350" y="1335088"/>
            <a:ext cx="8307388" cy="128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have a relatively good idea of how bulk microbial processes shape the cycling of organic matter and nutrients in the sea.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19776" y="304800"/>
            <a:ext cx="9124224" cy="6461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question in marine microbial ecology...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498475" y="2913063"/>
            <a:ext cx="7713663" cy="885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know much about the diversity of marine bacterioplankton.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476250" y="4059238"/>
            <a:ext cx="8307388" cy="15700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Comic Sans MS"/>
              <a:buNone/>
            </a:pPr>
            <a:r>
              <a:rPr lang="en-US" sz="2400" b="1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only recently began to understand the spatial and temporal distribution of specific bacteria, </a:t>
            </a: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Comic Sans MS"/>
              <a:buNone/>
            </a:pPr>
            <a:r>
              <a:rPr lang="en-US" sz="2400" b="1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about the </a:t>
            </a:r>
            <a:r>
              <a:rPr lang="en-US" sz="24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molecular mechanisms </a:t>
            </a:r>
            <a:r>
              <a:rPr lang="en-US" sz="2400" b="1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that determine their role in biogeochemical cycles.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1247775" y="503238"/>
            <a:ext cx="7645400" cy="755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– not always a piece of cake…</a:t>
            </a:r>
          </a:p>
        </p:txBody>
      </p:sp>
      <p:pic>
        <p:nvPicPr>
          <p:cNvPr id="376" name="Shape 376" descr="DSC0015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1300" y="1358900"/>
            <a:ext cx="6126388" cy="456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 descr="A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6625" y="0"/>
            <a:ext cx="5634984" cy="277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 descr="B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1525" y="2663825"/>
            <a:ext cx="5811094" cy="376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 descr="LMO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888" y="908050"/>
            <a:ext cx="3253044" cy="473444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/>
          <p:nvPr/>
        </p:nvSpPr>
        <p:spPr>
          <a:xfrm>
            <a:off x="836613" y="2708275"/>
            <a:ext cx="179387" cy="180975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925513" y="3097213"/>
            <a:ext cx="2297112" cy="6461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Linnaeus Microbial Observatory (LMO)</a:t>
            </a:r>
          </a:p>
        </p:txBody>
      </p:sp>
      <p:sp>
        <p:nvSpPr>
          <p:cNvPr id="386" name="Shape 386"/>
          <p:cNvSpPr/>
          <p:nvPr/>
        </p:nvSpPr>
        <p:spPr>
          <a:xfrm>
            <a:off x="8081963" y="6354763"/>
            <a:ext cx="315912" cy="3143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5543550" y="6292850"/>
            <a:ext cx="3529013" cy="3540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Lindh et al. Environ Microbiol 2015</a:t>
            </a:r>
          </a:p>
        </p:txBody>
      </p:sp>
      <p:pic>
        <p:nvPicPr>
          <p:cNvPr id="388" name="Shape 388" descr="C.tif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86213" y="2619375"/>
            <a:ext cx="5011130" cy="3568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 descr="042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29370" cy="684702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152400" y="381000"/>
            <a:ext cx="8839200" cy="52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None/>
            </a:pPr>
            <a:r>
              <a:rPr lang="en-US"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Äter marina bakterier flercelliga organismer?</a:t>
            </a:r>
          </a:p>
        </p:txBody>
      </p:sp>
      <p:pic>
        <p:nvPicPr>
          <p:cNvPr id="396" name="Shape 396" descr="Acartia margalef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" y="1524000"/>
            <a:ext cx="2812816" cy="445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 descr="diatomswar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9600" y="1524000"/>
            <a:ext cx="3276600" cy="218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 descr="vib_ext_lesions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19600" y="3962400"/>
            <a:ext cx="3272667" cy="200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Shape 404" descr="T6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838200"/>
            <a:ext cx="6952915" cy="452563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1371600" y="228600"/>
            <a:ext cx="5767388" cy="52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Virulensgener hos marina bakterier</a:t>
            </a:r>
          </a:p>
        </p:txBody>
      </p:sp>
      <p:sp>
        <p:nvSpPr>
          <p:cNvPr id="406" name="Shape 406"/>
          <p:cNvSpPr/>
          <p:nvPr/>
        </p:nvSpPr>
        <p:spPr>
          <a:xfrm>
            <a:off x="533400" y="5486400"/>
            <a:ext cx="7848600" cy="898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Virulensgener finns hos </a:t>
            </a: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av </a:t>
            </a: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119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bakterier som har sekvenserats (med kartlagd arvsmassa).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304800" y="368300"/>
            <a:ext cx="8686800" cy="946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Exempel på ny ämnesöverskridande forskning: samspel mellan fisk och mikrober.</a:t>
            </a:r>
          </a:p>
        </p:txBody>
      </p:sp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7775" y="1673225"/>
            <a:ext cx="1976372" cy="148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7775" y="3203575"/>
            <a:ext cx="1979547" cy="263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 descr="C:\My Documents\Bilder\Nikon Transfer\Gadda 2013\DSC_0038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125" y="1660525"/>
            <a:ext cx="4984791" cy="4238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44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0" name="Shape 420" descr="IMG_2069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7398" b="7399"/>
          <a:stretch/>
        </p:blipFill>
        <p:spPr>
          <a:xfrm>
            <a:off x="-98425" y="638175"/>
            <a:ext cx="9256713" cy="526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836613" y="242888"/>
            <a:ext cx="7645400" cy="755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Challenging marine bacteria with ocean acidification</a:t>
            </a:r>
          </a:p>
        </p:txBody>
      </p:sp>
      <p:pic>
        <p:nvPicPr>
          <p:cNvPr id="426" name="Shape 426" descr="DSCN054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2400" y="998538"/>
            <a:ext cx="6356968" cy="4768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Shape 427"/>
          <p:cNvGrpSpPr/>
          <p:nvPr/>
        </p:nvGrpSpPr>
        <p:grpSpPr>
          <a:xfrm>
            <a:off x="700088" y="998538"/>
            <a:ext cx="7920037" cy="5310187"/>
            <a:chOff x="3356865" y="-891480"/>
            <a:chExt cx="7920879" cy="5310590"/>
          </a:xfrm>
        </p:grpSpPr>
        <p:sp>
          <p:nvSpPr>
            <p:cNvPr id="428" name="Shape 428"/>
            <p:cNvSpPr/>
            <p:nvPr/>
          </p:nvSpPr>
          <p:spPr>
            <a:xfrm>
              <a:off x="3356865" y="-891480"/>
              <a:ext cx="7920879" cy="53105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152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omic Sans M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9" name="Shape 429"/>
            <p:cNvGrpSpPr/>
            <p:nvPr/>
          </p:nvGrpSpPr>
          <p:grpSpPr>
            <a:xfrm>
              <a:off x="3401870" y="-846475"/>
              <a:ext cx="7830870" cy="5154089"/>
              <a:chOff x="881590" y="863715"/>
              <a:chExt cx="7830870" cy="5154089"/>
            </a:xfrm>
          </p:grpSpPr>
          <p:grpSp>
            <p:nvGrpSpPr>
              <p:cNvPr id="430" name="Shape 430"/>
              <p:cNvGrpSpPr/>
              <p:nvPr/>
            </p:nvGrpSpPr>
            <p:grpSpPr>
              <a:xfrm>
                <a:off x="881590" y="863715"/>
                <a:ext cx="7830870" cy="4851086"/>
                <a:chOff x="521550" y="908720"/>
                <a:chExt cx="7830870" cy="4851086"/>
              </a:xfrm>
            </p:grpSpPr>
            <p:grpSp>
              <p:nvGrpSpPr>
                <p:cNvPr id="431" name="Shape 431"/>
                <p:cNvGrpSpPr/>
                <p:nvPr/>
              </p:nvGrpSpPr>
              <p:grpSpPr>
                <a:xfrm>
                  <a:off x="521550" y="908720"/>
                  <a:ext cx="5807075" cy="4851086"/>
                  <a:chOff x="386535" y="1043735"/>
                  <a:chExt cx="5805645" cy="4851608"/>
                </a:xfrm>
              </p:grpSpPr>
              <p:pic>
                <p:nvPicPr>
                  <p:cNvPr id="432" name="Shape 432" descr="Nat1.tiff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386535" y="1043735"/>
                    <a:ext cx="3902220" cy="48516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33" name="Shape 433"/>
                  <p:cNvSpPr txBox="1"/>
                  <p:nvPr/>
                </p:nvSpPr>
                <p:spPr>
                  <a:xfrm>
                    <a:off x="4301970" y="1403775"/>
                    <a:ext cx="1890210" cy="369332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SzPct val="25000"/>
                      <a:buNone/>
                    </a:pPr>
                    <a:r>
                      <a:rPr lang="en-US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Proteorhodopsin</a:t>
                    </a:r>
                  </a:p>
                </p:txBody>
              </p:sp>
              <p:sp>
                <p:nvSpPr>
                  <p:cNvPr id="434" name="Shape 434"/>
                  <p:cNvSpPr/>
                  <p:nvPr/>
                </p:nvSpPr>
                <p:spPr>
                  <a:xfrm rot="-899890">
                    <a:off x="3459291" y="1696268"/>
                    <a:ext cx="887014" cy="135093"/>
                  </a:xfrm>
                  <a:prstGeom prst="leftArrow">
                    <a:avLst>
                      <a:gd name="adj1" fmla="val 50000"/>
                      <a:gd name="adj2" fmla="val 50005"/>
                    </a:avLst>
                  </a:prstGeom>
                  <a:solidFill>
                    <a:schemeClr val="lt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SzPct val="25000"/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35" name="Shape 435"/>
                <p:cNvSpPr txBox="1"/>
                <p:nvPr/>
              </p:nvSpPr>
              <p:spPr>
                <a:xfrm>
                  <a:off x="5067055" y="1988840"/>
                  <a:ext cx="3285365" cy="1077218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Acidification triggers pronounced responses in expression of </a:t>
                  </a: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pH homeostasis genes, </a:t>
                  </a: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and also rhodopsins!</a:t>
                  </a:r>
                </a:p>
              </p:txBody>
            </p:sp>
          </p:grpSp>
          <p:sp>
            <p:nvSpPr>
              <p:cNvPr id="436" name="Shape 436"/>
              <p:cNvSpPr/>
              <p:nvPr/>
            </p:nvSpPr>
            <p:spPr>
              <a:xfrm>
                <a:off x="2006715" y="5679250"/>
                <a:ext cx="4096895" cy="33855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Bunse et al. 2016. Nature Climate Change  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Tjänster och gentjänster mellan celler och organismer</a:t>
            </a:r>
          </a:p>
        </p:txBody>
      </p:sp>
      <p:pic>
        <p:nvPicPr>
          <p:cNvPr id="442" name="Shape 4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32688" y="153988"/>
            <a:ext cx="2975371" cy="68225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Shape 443"/>
          <p:cNvGrpSpPr/>
          <p:nvPr/>
        </p:nvGrpSpPr>
        <p:grpSpPr>
          <a:xfrm>
            <a:off x="533400" y="2055813"/>
            <a:ext cx="7975991" cy="3881567"/>
            <a:chOff x="488091" y="1147362"/>
            <a:chExt cx="7976650" cy="3882181"/>
          </a:xfrm>
        </p:grpSpPr>
        <p:pic>
          <p:nvPicPr>
            <p:cNvPr id="444" name="Shape 444"/>
            <p:cNvPicPr preferRelativeResize="0"/>
            <p:nvPr/>
          </p:nvPicPr>
          <p:blipFill rotWithShape="1">
            <a:blip r:embed="rId4">
              <a:alphaModFix/>
            </a:blip>
            <a:srcRect r="3288" b="20739"/>
            <a:stretch/>
          </p:blipFill>
          <p:spPr>
            <a:xfrm>
              <a:off x="488091" y="1147362"/>
              <a:ext cx="3374149" cy="38821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Shape 445"/>
            <p:cNvSpPr txBox="1"/>
            <p:nvPr/>
          </p:nvSpPr>
          <p:spPr>
            <a:xfrm>
              <a:off x="3352912" y="1223977"/>
              <a:ext cx="2952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152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</a:p>
          </p:txBody>
        </p:sp>
        <p:pic>
          <p:nvPicPr>
            <p:cNvPr id="446" name="Shape 446"/>
            <p:cNvPicPr preferRelativeResize="0"/>
            <p:nvPr/>
          </p:nvPicPr>
          <p:blipFill rotWithShape="1">
            <a:blip r:embed="rId5">
              <a:alphaModFix/>
            </a:blip>
            <a:srcRect t="17847"/>
            <a:stretch/>
          </p:blipFill>
          <p:spPr>
            <a:xfrm>
              <a:off x="4317167" y="1223977"/>
              <a:ext cx="4147574" cy="343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Shape 447"/>
            <p:cNvSpPr txBox="1"/>
            <p:nvPr/>
          </p:nvSpPr>
          <p:spPr>
            <a:xfrm flipH="1">
              <a:off x="8022487" y="1223530"/>
              <a:ext cx="2387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152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</a:p>
          </p:txBody>
        </p:sp>
      </p:grpSp>
      <p:sp>
        <p:nvSpPr>
          <p:cNvPr id="448" name="Shape 448"/>
          <p:cNvSpPr txBox="1"/>
          <p:nvPr/>
        </p:nvSpPr>
        <p:spPr>
          <a:xfrm>
            <a:off x="457200" y="6172200"/>
            <a:ext cx="8839200" cy="52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Co-culturing the diatom </a:t>
            </a:r>
            <a:r>
              <a:rPr lang="en-US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Thalassiosira pseudonana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the bacterium </a:t>
            </a:r>
            <a:r>
              <a:rPr lang="en-US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Ruegeria pomeroyi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-8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Durham et al. PNAS. 2015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 flipH="1">
            <a:off x="273050" y="188913"/>
            <a:ext cx="8620125" cy="1076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Microscopic phytoplankton in the sea carry out as much photosynthesis as green plants on land (~140 million tons of carbon per day)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/>
          <p:nvPr/>
        </p:nvSpPr>
        <p:spPr>
          <a:xfrm flipH="1">
            <a:off x="917576" y="5003800"/>
            <a:ext cx="7840663" cy="7651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around 50% of the organic matter produced is processed by marine bacteria! </a:t>
            </a:r>
          </a:p>
        </p:txBody>
      </p:sp>
      <p:pic>
        <p:nvPicPr>
          <p:cNvPr id="188" name="Shape 188" descr="World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550" y="1179513"/>
            <a:ext cx="7120816" cy="377066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6146800" y="900113"/>
            <a:ext cx="2432050" cy="3381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et al. Science 1998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Växthormoner bland mikrober?!</a:t>
            </a:r>
          </a:p>
        </p:txBody>
      </p:sp>
      <p:pic>
        <p:nvPicPr>
          <p:cNvPr id="454" name="Shape 454" descr="Untitled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914400"/>
            <a:ext cx="7549898" cy="517459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228600" y="6257925"/>
            <a:ext cx="8839200" cy="52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of </a:t>
            </a:r>
            <a:r>
              <a:rPr lang="en-US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Pseudo-nitzschia multiseries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Sulfitobacter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interactions based on transcriptomic and targeted metabolite analyses (the hormone indole-3-acetic acid). Amin et al. 2015. Nature.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/>
        </p:nvSpPr>
        <p:spPr>
          <a:xfrm>
            <a:off x="385763" y="5334000"/>
            <a:ext cx="8461375" cy="708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“There are very few questions regarding the science of the sea which can be satisfactorily answered without due consideration of bacteria.”</a:t>
            </a:r>
          </a:p>
        </p:txBody>
      </p:sp>
      <p:pic>
        <p:nvPicPr>
          <p:cNvPr id="461" name="Shape 461" descr="ZoBel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28600"/>
            <a:ext cx="6931025" cy="489273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/>
        </p:nvSpPr>
        <p:spPr>
          <a:xfrm>
            <a:off x="5067300" y="6089650"/>
            <a:ext cx="2970213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Claude E. ZoBell, 1946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 descr="Fødene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2388" y="188913"/>
            <a:ext cx="3955823" cy="572034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 rot="1615413">
            <a:off x="5943600" y="896938"/>
            <a:ext cx="400050" cy="223837"/>
          </a:xfrm>
          <a:prstGeom prst="rightArrow">
            <a:avLst>
              <a:gd name="adj1" fmla="val 50000"/>
              <a:gd name="adj2" fmla="val 5011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 rot="1615413">
            <a:off x="5943600" y="1776413"/>
            <a:ext cx="400050" cy="223837"/>
          </a:xfrm>
          <a:prstGeom prst="rightArrow">
            <a:avLst>
              <a:gd name="adj1" fmla="val 50000"/>
              <a:gd name="adj2" fmla="val 5011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 rot="1615413">
            <a:off x="5943600" y="2722563"/>
            <a:ext cx="400050" cy="223837"/>
          </a:xfrm>
          <a:prstGeom prst="rightArrow">
            <a:avLst>
              <a:gd name="adj1" fmla="val 50000"/>
              <a:gd name="adj2" fmla="val 5011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/>
          <p:nvPr/>
        </p:nvSpPr>
        <p:spPr>
          <a:xfrm rot="1615413">
            <a:off x="5943600" y="3576638"/>
            <a:ext cx="400050" cy="223837"/>
          </a:xfrm>
          <a:prstGeom prst="rightArrow">
            <a:avLst>
              <a:gd name="adj1" fmla="val 50000"/>
              <a:gd name="adj2" fmla="val 5011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 rot="1615413">
            <a:off x="5943600" y="4406900"/>
            <a:ext cx="400050" cy="223838"/>
          </a:xfrm>
          <a:prstGeom prst="rightArrow">
            <a:avLst>
              <a:gd name="adj1" fmla="val 50000"/>
              <a:gd name="adj2" fmla="val 5011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372225" y="1089025"/>
            <a:ext cx="90488" cy="4049713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/>
        </p:nvSpPr>
        <p:spPr>
          <a:xfrm rot="7541321">
            <a:off x="6038850" y="5270501"/>
            <a:ext cx="490537" cy="207962"/>
          </a:xfrm>
          <a:prstGeom prst="rightArrow">
            <a:avLst>
              <a:gd name="adj1" fmla="val 50000"/>
              <a:gd name="adj2" fmla="val 4990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/>
        </p:nvSpPr>
        <p:spPr>
          <a:xfrm rot="-8535117">
            <a:off x="3867150" y="4887913"/>
            <a:ext cx="1684338" cy="187325"/>
          </a:xfrm>
          <a:prstGeom prst="rightArrow">
            <a:avLst>
              <a:gd name="adj1" fmla="val 50000"/>
              <a:gd name="adj2" fmla="val 4978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4800600" y="5138738"/>
            <a:ext cx="1316038" cy="1016000"/>
          </a:xfrm>
          <a:prstGeom prst="rect">
            <a:avLst/>
          </a:prstGeom>
          <a:solidFill>
            <a:srgbClr val="D5ECED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Dissolved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1905000" y="4238625"/>
            <a:ext cx="1358900" cy="461963"/>
          </a:xfrm>
          <a:prstGeom prst="rect">
            <a:avLst/>
          </a:prstGeom>
          <a:solidFill>
            <a:srgbClr val="D5ECED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Bacteria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6011863" y="6553200"/>
            <a:ext cx="2479675" cy="274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Azam 1998, Science 280:694-696</a:t>
            </a:r>
          </a:p>
        </p:txBody>
      </p:sp>
      <p:pic>
        <p:nvPicPr>
          <p:cNvPr id="210" name="Shape 210" descr="F2.medium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963" y="838200"/>
            <a:ext cx="5448020" cy="556827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838200" y="131763"/>
            <a:ext cx="7756525" cy="58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Näringskedjan i artistisk/realistisk tolkning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219200"/>
            <a:ext cx="8548843" cy="423424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2006600" y="1582738"/>
            <a:ext cx="844550" cy="488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100x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6764338" y="1371600"/>
            <a:ext cx="679450" cy="488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10x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914400" y="5791200"/>
            <a:ext cx="7507288" cy="461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ct val="100000"/>
              <a:buFont typeface="Arial"/>
              <a:buNone/>
            </a:pPr>
            <a:r>
              <a:rPr lang="en-US" sz="2400" b="0" i="0" u="none" strike="noStrike" cap="none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Bakteriekolonier på agarplattor – många olika färger…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33400" y="381000"/>
            <a:ext cx="8153400" cy="58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Biologisk mångfald bland marina bakterier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a model organism?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model bacterium can be a model in many ways…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representative of a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particular taxon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(e.g. a genus or a family).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representative of a particular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it has (a set of) genes carrying out a certain ecological or physiological function.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general representative of bacteria in general.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representative of a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ocean province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Examples of marine model bacteria</a:t>
            </a:r>
          </a:p>
        </p:txBody>
      </p:sp>
      <p:grpSp>
        <p:nvGrpSpPr>
          <p:cNvPr id="234" name="Shape 234"/>
          <p:cNvGrpSpPr/>
          <p:nvPr/>
        </p:nvGrpSpPr>
        <p:grpSpPr>
          <a:xfrm>
            <a:off x="704850" y="1584325"/>
            <a:ext cx="7629112" cy="3889094"/>
            <a:chOff x="791012" y="990328"/>
            <a:chExt cx="7629891" cy="3889493"/>
          </a:xfrm>
        </p:grpSpPr>
        <p:pic>
          <p:nvPicPr>
            <p:cNvPr id="235" name="Shape 235" descr="AND4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1012" y="3350006"/>
              <a:ext cx="3761388" cy="1529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Shape 236" descr="DSS3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1012" y="1380526"/>
              <a:ext cx="3761388" cy="1529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Shape 237" descr="MED134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59515" y="1380526"/>
              <a:ext cx="3761388" cy="1529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Shape 238" descr="MED152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59515" y="3350006"/>
              <a:ext cx="3761388" cy="1529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Shape 239"/>
            <p:cNvSpPr txBox="1"/>
            <p:nvPr/>
          </p:nvSpPr>
          <p:spPr>
            <a:xfrm>
              <a:off x="1721612" y="3005730"/>
              <a:ext cx="1877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4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Vibrio</a:t>
              </a:r>
              <a:r>
                <a:rPr lang="en-US"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sp. AND4</a:t>
              </a:r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5227452" y="2988797"/>
              <a:ext cx="2745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d. </a:t>
              </a:r>
              <a:r>
                <a:rPr lang="en-US" sz="24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Polaribacter</a:t>
              </a:r>
              <a:r>
                <a:rPr lang="en-US"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sp. MED152</a:t>
              </a:r>
            </a:p>
          </p:txBody>
        </p:sp>
        <p:sp>
          <p:nvSpPr>
            <p:cNvPr id="241" name="Shape 241"/>
            <p:cNvSpPr txBox="1"/>
            <p:nvPr/>
          </p:nvSpPr>
          <p:spPr>
            <a:xfrm>
              <a:off x="1450679" y="990328"/>
              <a:ext cx="27905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-US" sz="2400" b="1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en-US" sz="24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Ruegeria pomeroyi </a:t>
              </a:r>
              <a:r>
                <a:rPr lang="en-US"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DSS-3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5549179" y="990328"/>
              <a:ext cx="2496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400" b="1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en-US" sz="24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Dokdonia</a:t>
              </a:r>
              <a:r>
                <a:rPr lang="en-US"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sp. MED134</a:t>
              </a:r>
            </a:p>
          </p:txBody>
        </p:sp>
      </p:grpSp>
      <p:sp>
        <p:nvSpPr>
          <p:cNvPr id="243" name="Shape 243"/>
          <p:cNvSpPr/>
          <p:nvPr/>
        </p:nvSpPr>
        <p:spPr>
          <a:xfrm>
            <a:off x="3716338" y="6219825"/>
            <a:ext cx="2487612" cy="276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Photographs by Shalabh Sharma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model marine bacteria 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706438" y="1493785"/>
            <a:ext cx="7658100" cy="435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Prochlorococcus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spp. and </a:t>
            </a:r>
            <a:r>
              <a:rPr lang="en-US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Synechococcus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spp. (</a:t>
            </a: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Synechococcales, Cyanobacteria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(Chisholm et al. 1992; Partensky et al. 1999). 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Candidatus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Pelagibacter ubique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HTCC1062 (</a:t>
            </a: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Pelagibacterales, Proteobacteria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(Rappé et al. 2002). 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Ruegeria pomeroyi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DSS-3</a:t>
            </a: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Rhodobacterales, Proteobacteria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(Moran et al. 2004). 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Dokdonia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sp. MED134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Flavobacteriales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Bacteroidetes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(Gómez-Consarnau et al. 2007). 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Nitrosopumilus maritimus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Nitrosopumilales, Thaumarchaeota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(Könneke et al. 2005). 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Alteromonas macleodii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Alteromonadales, Proteobacteria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(Garcia-Martinez et al. 2002; Gauthier et al. 1995). 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om presentation">
  <a:themeElements>
    <a:clrScheme name="Tom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om presentation">
  <a:themeElements>
    <a:clrScheme name="Tom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1177</Words>
  <Application>Microsoft Macintosh PowerPoint</Application>
  <PresentationFormat>Affichage à l'écran (4:3)</PresentationFormat>
  <Paragraphs>136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Comic Sans MS</vt:lpstr>
      <vt:lpstr>Helvetica Neue</vt:lpstr>
      <vt:lpstr>Times</vt:lpstr>
      <vt:lpstr>Times New Roman</vt:lpstr>
      <vt:lpstr>Tom presentation</vt:lpstr>
      <vt:lpstr>1_Tom presentation</vt:lpstr>
      <vt:lpstr>Présentation PowerPoint</vt:lpstr>
      <vt:lpstr>Cultivating marine model bacteria to gain insights into bacterioplankton</vt:lpstr>
      <vt:lpstr>Présentation PowerPoint</vt:lpstr>
      <vt:lpstr>Présentation PowerPoint</vt:lpstr>
      <vt:lpstr>Présentation PowerPoint</vt:lpstr>
      <vt:lpstr>Présentation PowerPoint</vt:lpstr>
      <vt:lpstr>What is a model organism?</vt:lpstr>
      <vt:lpstr>Examples of marine model bacteria</vt:lpstr>
      <vt:lpstr>Key model marine bacteria </vt:lpstr>
      <vt:lpstr>Schematic model of the oligotrophy‐copiotrophy life strategy continuum  </vt:lpstr>
      <vt:lpstr>Topics studied using marine model bacteria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Marine microorganisms – leads toward uncovering the evolutionary history of present life forms </vt:lpstr>
      <vt:lpstr>Présentation PowerPoint</vt:lpstr>
      <vt:lpstr>Sampling – not always a piece of cake…</vt:lpstr>
      <vt:lpstr>Présentation PowerPoint</vt:lpstr>
      <vt:lpstr>Présentation PowerPoint</vt:lpstr>
      <vt:lpstr>Présentation PowerPoint</vt:lpstr>
      <vt:lpstr>Exempel på ny ämnesöverskridande forskning: samspel mellan fisk och mikrober.</vt:lpstr>
      <vt:lpstr>Présentation PowerPoint</vt:lpstr>
      <vt:lpstr>Challenging marine bacteria with ocean acidification</vt:lpstr>
      <vt:lpstr>Tjänster och gentjänster mellan celler och organismer</vt:lpstr>
      <vt:lpstr>Växthormoner bland mikrober?!</vt:lpstr>
      <vt:lpstr>Présentation PowerPoint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Utilisateur de Microsoft Office</cp:lastModifiedBy>
  <cp:revision>2</cp:revision>
  <dcterms:modified xsi:type="dcterms:W3CDTF">2018-05-05T17:11:19Z</dcterms:modified>
</cp:coreProperties>
</file>